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8" r:id="rId3"/>
    <p:sldId id="258" r:id="rId4"/>
    <p:sldId id="259" r:id="rId5"/>
    <p:sldId id="261" r:id="rId6"/>
    <p:sldId id="266" r:id="rId7"/>
    <p:sldId id="273" r:id="rId8"/>
    <p:sldId id="274" r:id="rId9"/>
    <p:sldId id="271" r:id="rId10"/>
    <p:sldId id="272"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94667"/>
  </p:normalViewPr>
  <p:slideViewPr>
    <p:cSldViewPr snapToGrid="0" snapToObjects="1">
      <p:cViewPr varScale="1">
        <p:scale>
          <a:sx n="110" d="100"/>
          <a:sy n="110" d="100"/>
        </p:scale>
        <p:origin x="5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DFAF8-0AB2-9F46-BABB-CC631AFABDAB}" type="datetimeFigureOut">
              <a:rPr lang="en-US" smtClean="0"/>
              <a:t>7/9/20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875EC-9172-C940-B330-6076E35359D6}" type="slidenum">
              <a:rPr lang="en-US" smtClean="0"/>
              <a:t>‹#›</a:t>
            </a:fld>
            <a:endParaRPr lang="en-US"/>
          </a:p>
        </p:txBody>
      </p:sp>
    </p:spTree>
    <p:extLst>
      <p:ext uri="{BB962C8B-B14F-4D97-AF65-F5344CB8AC3E}">
        <p14:creationId xmlns:p14="http://schemas.microsoft.com/office/powerpoint/2010/main" val="154997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4</a:t>
            </a:fld>
            <a:endParaRPr lang="en-US"/>
          </a:p>
        </p:txBody>
      </p:sp>
    </p:spTree>
    <p:extLst>
      <p:ext uri="{BB962C8B-B14F-4D97-AF65-F5344CB8AC3E}">
        <p14:creationId xmlns:p14="http://schemas.microsoft.com/office/powerpoint/2010/main" val="120612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5</a:t>
            </a:fld>
            <a:endParaRPr lang="en-US"/>
          </a:p>
        </p:txBody>
      </p:sp>
    </p:spTree>
    <p:extLst>
      <p:ext uri="{BB962C8B-B14F-4D97-AF65-F5344CB8AC3E}">
        <p14:creationId xmlns:p14="http://schemas.microsoft.com/office/powerpoint/2010/main" val="121195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6</a:t>
            </a:fld>
            <a:endParaRPr lang="en-US"/>
          </a:p>
        </p:txBody>
      </p:sp>
    </p:spTree>
    <p:extLst>
      <p:ext uri="{BB962C8B-B14F-4D97-AF65-F5344CB8AC3E}">
        <p14:creationId xmlns:p14="http://schemas.microsoft.com/office/powerpoint/2010/main" val="410599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9</a:t>
            </a:fld>
            <a:endParaRPr lang="en-US"/>
          </a:p>
        </p:txBody>
      </p:sp>
    </p:spTree>
    <p:extLst>
      <p:ext uri="{BB962C8B-B14F-4D97-AF65-F5344CB8AC3E}">
        <p14:creationId xmlns:p14="http://schemas.microsoft.com/office/powerpoint/2010/main" val="23708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10</a:t>
            </a:fld>
            <a:endParaRPr lang="en-US"/>
          </a:p>
        </p:txBody>
      </p:sp>
    </p:spTree>
    <p:extLst>
      <p:ext uri="{BB962C8B-B14F-4D97-AF65-F5344CB8AC3E}">
        <p14:creationId xmlns:p14="http://schemas.microsoft.com/office/powerpoint/2010/main" val="54438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7/9/20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7/9/20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7/9/20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7/9/20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7/9/20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1969682" y="3521561"/>
            <a:ext cx="6783614" cy="2051844"/>
          </a:xfrm>
          <a:prstGeom prst="rect">
            <a:avLst/>
          </a:prstGeom>
          <a:noFill/>
        </p:spPr>
        <p:txBody>
          <a:bodyPr wrap="square" rtlCol="0">
            <a:spAutoFit/>
          </a:bodyPr>
          <a:lstStyle/>
          <a:p>
            <a:pPr>
              <a:lnSpc>
                <a:spcPts val="4980"/>
              </a:lnSpc>
            </a:pPr>
            <a:r>
              <a:rPr lang="en-US" sz="4400" dirty="0">
                <a:latin typeface="Georgia"/>
                <a:cs typeface="Georgia"/>
              </a:rPr>
              <a:t>Direct and Indirect Measures in </a:t>
            </a:r>
            <a:r>
              <a:rPr lang="en-US" sz="4400" dirty="0" err="1">
                <a:latin typeface="Georgia"/>
                <a:cs typeface="Georgia"/>
              </a:rPr>
              <a:t>Taskstream</a:t>
            </a:r>
            <a:endParaRPr lang="en-US" sz="4400" dirty="0">
              <a:latin typeface="Georgia"/>
              <a:cs typeface="Georgia"/>
            </a:endParaRPr>
          </a:p>
          <a:p>
            <a:r>
              <a:rPr lang="en-US" sz="1600" dirty="0">
                <a:latin typeface="Arial"/>
                <a:cs typeface="Arial"/>
              </a:rPr>
              <a:t>Summer 2020 Workshop: </a:t>
            </a:r>
            <a:r>
              <a:rPr lang="en-US" sz="1600" dirty="0" err="1">
                <a:latin typeface="Arial"/>
                <a:cs typeface="Arial"/>
              </a:rPr>
              <a:t>Taskstream</a:t>
            </a:r>
            <a:r>
              <a:rPr lang="en-US" sz="1600" dirty="0">
                <a:latin typeface="Arial"/>
                <a:cs typeface="Arial"/>
              </a:rPr>
              <a:t> Series #6</a:t>
            </a:r>
          </a:p>
          <a:p>
            <a:r>
              <a:rPr lang="en-US" sz="1600" dirty="0">
                <a:latin typeface="Arial"/>
                <a:cs typeface="Arial"/>
              </a:rPr>
              <a:t>presented by: Mary Elizabeth Spence</a:t>
            </a:r>
            <a:endParaRPr lang="en-US" sz="1200" dirty="0">
              <a:latin typeface="Arial"/>
              <a:cs typeface="Arial"/>
            </a:endParaRPr>
          </a:p>
          <a:p>
            <a:r>
              <a:rPr lang="en-US" sz="1200" dirty="0">
                <a:latin typeface="Arial"/>
                <a:cs typeface="Arial"/>
              </a:rPr>
              <a:t>July 13, 2020</a:t>
            </a:r>
            <a:endParaRPr lang="en-US" sz="800" dirty="0">
              <a:latin typeface="Arial"/>
              <a:cs typeface="Arial"/>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Rectangle 13"/>
          <p:cNvSpPr/>
          <p:nvPr/>
        </p:nvSpPr>
        <p:spPr>
          <a:xfrm>
            <a:off x="259746" y="297882"/>
            <a:ext cx="6756978" cy="923330"/>
          </a:xfrm>
          <a:prstGeom prst="rect">
            <a:avLst/>
          </a:prstGeom>
        </p:spPr>
        <p:txBody>
          <a:bodyPr wrap="none">
            <a:spAutoFit/>
          </a:bodyPr>
          <a:lstStyle/>
          <a:p>
            <a:pPr lvl="0"/>
            <a:r>
              <a:rPr lang="en-US" sz="3600" dirty="0">
                <a:solidFill>
                  <a:prstClr val="black"/>
                </a:solidFill>
                <a:latin typeface="Georgia" panose="02040502050405020303" pitchFamily="18" charset="0"/>
                <a:cs typeface="Century Gothic"/>
              </a:rPr>
              <a:t>Assessment Plan Reporting Tips</a:t>
            </a:r>
          </a:p>
          <a:p>
            <a:pPr lvl="0"/>
            <a:r>
              <a:rPr lang="en-US" dirty="0">
                <a:solidFill>
                  <a:prstClr val="black"/>
                </a:solidFill>
                <a:latin typeface="Calibri" panose="020F0502020204030204" pitchFamily="34" charset="0"/>
                <a:cs typeface="Calibri" panose="020F0502020204030204" pitchFamily="34" charset="0"/>
              </a:rPr>
              <a:t>Definition of Benchmark, Student Learning Success</a:t>
            </a:r>
          </a:p>
        </p:txBody>
      </p:sp>
      <p:sp>
        <p:nvSpPr>
          <p:cNvPr id="4" name="TextBox 3"/>
          <p:cNvSpPr txBox="1"/>
          <p:nvPr/>
        </p:nvSpPr>
        <p:spPr>
          <a:xfrm>
            <a:off x="380199" y="1310523"/>
            <a:ext cx="8357889" cy="2108269"/>
          </a:xfrm>
          <a:prstGeom prst="rect">
            <a:avLst/>
          </a:prstGeom>
          <a:noFill/>
        </p:spPr>
        <p:txBody>
          <a:bodyPr wrap="square" rtlCol="0">
            <a:spAutoFit/>
          </a:bodyPr>
          <a:lstStyle/>
          <a:p>
            <a:r>
              <a:rPr lang="en-US" sz="1300" dirty="0"/>
              <a:t>-For best practice, include “Benchmarks” or student learning success definitions for each direct measure. For example, if using a multiple choice exam, this can be defined as “All students will score an 80% or better” and include the rationale for this definition of success. If using a rubric, an example is “All students will score a 3 of 4 or better on all rows of the rubric” and include the rationale for this definition of success. </a:t>
            </a:r>
          </a:p>
          <a:p>
            <a:r>
              <a:rPr lang="en-US" sz="1300" dirty="0"/>
              <a:t>-If the measure being used is a nationally-normed assessment, cut scores or percentage pass rates should be used as the Benchmark. For example “All students are expected to pass the exam on first attempt with a score of 235.”</a:t>
            </a:r>
          </a:p>
          <a:p>
            <a:endParaRPr lang="en-US" sz="1300" dirty="0"/>
          </a:p>
          <a:p>
            <a:r>
              <a:rPr lang="en-US" sz="1300" dirty="0"/>
              <a:t>-Please refer to the graphic below for “Exemplary” assessment plan reporting suggestions (For the Peer Review rubric in totality, please see attachment to this email.):</a:t>
            </a:r>
          </a:p>
          <a:p>
            <a:endParaRPr lang="en-US" sz="1400" dirty="0"/>
          </a:p>
        </p:txBody>
      </p:sp>
      <p:pic>
        <p:nvPicPr>
          <p:cNvPr id="2" name="Picture 1" descr="Screen Shot 2019-05-06 at 2.34.5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520" y="3279003"/>
            <a:ext cx="2864706" cy="2637799"/>
          </a:xfrm>
          <a:prstGeom prst="rect">
            <a:avLst/>
          </a:prstGeom>
        </p:spPr>
      </p:pic>
    </p:spTree>
    <p:extLst>
      <p:ext uri="{BB962C8B-B14F-4D97-AF65-F5344CB8AC3E}">
        <p14:creationId xmlns:p14="http://schemas.microsoft.com/office/powerpoint/2010/main" val="67772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3033203" cy="646331"/>
          </a:xfrm>
          <a:prstGeom prst="rect">
            <a:avLst/>
          </a:prstGeom>
        </p:spPr>
        <p:txBody>
          <a:bodyPr wrap="none">
            <a:spAutoFit/>
          </a:bodyPr>
          <a:lstStyle/>
          <a:p>
            <a:pPr lvl="0"/>
            <a:r>
              <a:rPr lang="en-US" sz="3600" dirty="0">
                <a:solidFill>
                  <a:prstClr val="black"/>
                </a:solidFill>
                <a:latin typeface="Georgia"/>
                <a:cs typeface="Arial"/>
              </a:rPr>
              <a:t>Session Q &amp; A</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F1B65C09-7306-794E-A3FF-BD090A2D7B3D}"/>
              </a:ext>
            </a:extLst>
          </p:cNvPr>
          <p:cNvPicPr>
            <a:picLocks noChangeAspect="1"/>
          </p:cNvPicPr>
          <p:nvPr/>
        </p:nvPicPr>
        <p:blipFill>
          <a:blip r:embed="rId6"/>
          <a:stretch>
            <a:fillRect/>
          </a:stretch>
        </p:blipFill>
        <p:spPr>
          <a:xfrm>
            <a:off x="2028634" y="944213"/>
            <a:ext cx="6720840" cy="4480560"/>
          </a:xfrm>
          <a:prstGeom prst="rect">
            <a:avLst/>
          </a:prstGeom>
        </p:spPr>
      </p:pic>
    </p:spTree>
    <p:extLst>
      <p:ext uri="{BB962C8B-B14F-4D97-AF65-F5344CB8AC3E}">
        <p14:creationId xmlns:p14="http://schemas.microsoft.com/office/powerpoint/2010/main" val="220673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3663182" cy="646331"/>
          </a:xfrm>
          <a:prstGeom prst="rect">
            <a:avLst/>
          </a:prstGeom>
        </p:spPr>
        <p:txBody>
          <a:bodyPr wrap="none">
            <a:spAutoFit/>
          </a:bodyPr>
          <a:lstStyle/>
          <a:p>
            <a:pPr lvl="0"/>
            <a:r>
              <a:rPr lang="en-US" sz="3600" dirty="0" err="1">
                <a:solidFill>
                  <a:prstClr val="black"/>
                </a:solidFill>
                <a:latin typeface="Georgia"/>
                <a:cs typeface="Arial"/>
              </a:rPr>
              <a:t>Taskstream</a:t>
            </a:r>
            <a:r>
              <a:rPr lang="en-US" sz="3600" dirty="0">
                <a:solidFill>
                  <a:prstClr val="black"/>
                </a:solidFill>
                <a:latin typeface="Georgia"/>
                <a:cs typeface="Arial"/>
              </a:rPr>
              <a:t> Help</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B0060D41-8D85-A544-BBBA-C40FD50E88A0}"/>
              </a:ext>
            </a:extLst>
          </p:cNvPr>
          <p:cNvPicPr>
            <a:picLocks noChangeAspect="1"/>
          </p:cNvPicPr>
          <p:nvPr/>
        </p:nvPicPr>
        <p:blipFill>
          <a:blip r:embed="rId6"/>
          <a:stretch>
            <a:fillRect/>
          </a:stretch>
        </p:blipFill>
        <p:spPr>
          <a:xfrm>
            <a:off x="2845333" y="1760041"/>
            <a:ext cx="4365098" cy="769691"/>
          </a:xfrm>
          <a:prstGeom prst="rect">
            <a:avLst/>
          </a:prstGeom>
        </p:spPr>
      </p:pic>
      <p:sp>
        <p:nvSpPr>
          <p:cNvPr id="7" name="TextBox 6">
            <a:extLst>
              <a:ext uri="{FF2B5EF4-FFF2-40B4-BE49-F238E27FC236}">
                <a16:creationId xmlns:a16="http://schemas.microsoft.com/office/drawing/2014/main" id="{527FF3B0-AAF4-CC4B-A67C-8611F2B3C426}"/>
              </a:ext>
            </a:extLst>
          </p:cNvPr>
          <p:cNvSpPr txBox="1"/>
          <p:nvPr/>
        </p:nvSpPr>
        <p:spPr>
          <a:xfrm>
            <a:off x="1969683" y="836711"/>
            <a:ext cx="6803928" cy="923330"/>
          </a:xfrm>
          <a:prstGeom prst="rect">
            <a:avLst/>
          </a:prstGeom>
          <a:noFill/>
        </p:spPr>
        <p:txBody>
          <a:bodyPr wrap="square" rtlCol="0">
            <a:spAutoFit/>
          </a:bodyPr>
          <a:lstStyle/>
          <a:p>
            <a:pPr marL="285750" indent="-285750">
              <a:buFont typeface="Arial" panose="020B0604020202020204" pitchFamily="34" charset="0"/>
              <a:buChar char="•"/>
            </a:pPr>
            <a:r>
              <a:rPr lang="en-US" dirty="0"/>
              <a:t>For “after hours” assistance, </a:t>
            </a:r>
            <a:r>
              <a:rPr lang="en-US" dirty="0" err="1"/>
              <a:t>Taskstream</a:t>
            </a:r>
            <a:r>
              <a:rPr lang="en-US" dirty="0"/>
              <a:t> has a number of great resources including contact by email and phone and a substantial set of guides. All can be accessed by clicking “? Help”:</a:t>
            </a:r>
          </a:p>
        </p:txBody>
      </p:sp>
      <p:pic>
        <p:nvPicPr>
          <p:cNvPr id="16" name="Picture 15">
            <a:extLst>
              <a:ext uri="{FF2B5EF4-FFF2-40B4-BE49-F238E27FC236}">
                <a16:creationId xmlns:a16="http://schemas.microsoft.com/office/drawing/2014/main" id="{846CD2FC-6CD8-3E4C-88DB-2ADF2F271938}"/>
              </a:ext>
            </a:extLst>
          </p:cNvPr>
          <p:cNvPicPr>
            <a:picLocks noChangeAspect="1"/>
          </p:cNvPicPr>
          <p:nvPr/>
        </p:nvPicPr>
        <p:blipFill>
          <a:blip r:embed="rId7"/>
          <a:stretch>
            <a:fillRect/>
          </a:stretch>
        </p:blipFill>
        <p:spPr>
          <a:xfrm>
            <a:off x="2267409" y="2575869"/>
            <a:ext cx="5520946" cy="4161944"/>
          </a:xfrm>
          <a:prstGeom prst="rect">
            <a:avLst/>
          </a:prstGeom>
        </p:spPr>
      </p:pic>
      <p:sp>
        <p:nvSpPr>
          <p:cNvPr id="17" name="Oval 16">
            <a:extLst>
              <a:ext uri="{FF2B5EF4-FFF2-40B4-BE49-F238E27FC236}">
                <a16:creationId xmlns:a16="http://schemas.microsoft.com/office/drawing/2014/main" id="{3E0FFA6B-4247-A443-9C1D-5C537DE82F77}"/>
              </a:ext>
            </a:extLst>
          </p:cNvPr>
          <p:cNvSpPr/>
          <p:nvPr/>
        </p:nvSpPr>
        <p:spPr>
          <a:xfrm>
            <a:off x="4109013" y="1760041"/>
            <a:ext cx="694481" cy="49702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8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0" name="TextBox 9"/>
          <p:cNvSpPr txBox="1"/>
          <p:nvPr/>
        </p:nvSpPr>
        <p:spPr>
          <a:xfrm>
            <a:off x="259745" y="989104"/>
            <a:ext cx="4705135"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Welcome and thank you for participating in our Summer Workshop Series!</a:t>
            </a:r>
          </a:p>
          <a:p>
            <a:pPr marL="342900" indent="-34290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You will be muted upon entry to the workshop, so please introduce yourself via the Chat feature by clicking “Chat.”</a:t>
            </a:r>
          </a:p>
        </p:txBody>
      </p:sp>
      <p:sp>
        <p:nvSpPr>
          <p:cNvPr id="11" name="Rectangle 10"/>
          <p:cNvSpPr/>
          <p:nvPr/>
        </p:nvSpPr>
        <p:spPr>
          <a:xfrm>
            <a:off x="259746" y="297882"/>
            <a:ext cx="4705134" cy="646331"/>
          </a:xfrm>
          <a:prstGeom prst="rect">
            <a:avLst/>
          </a:prstGeom>
        </p:spPr>
        <p:txBody>
          <a:bodyPr wrap="none">
            <a:spAutoFit/>
          </a:bodyPr>
          <a:lstStyle/>
          <a:p>
            <a:pPr lvl="0"/>
            <a:r>
              <a:rPr lang="en-US" sz="3600" dirty="0">
                <a:latin typeface="Georgia"/>
                <a:cs typeface="Georgia"/>
              </a:rPr>
              <a:t>Workshop Procedures</a:t>
            </a:r>
            <a:endParaRPr lang="en-US" dirty="0">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9CB8F4E1-D15F-5540-8431-9FE490FD44CE}"/>
              </a:ext>
            </a:extLst>
          </p:cNvPr>
          <p:cNvPicPr>
            <a:picLocks noChangeAspect="1"/>
          </p:cNvPicPr>
          <p:nvPr/>
        </p:nvPicPr>
        <p:blipFill>
          <a:blip r:embed="rId6"/>
          <a:stretch>
            <a:fillRect/>
          </a:stretch>
        </p:blipFill>
        <p:spPr>
          <a:xfrm>
            <a:off x="678357" y="3357680"/>
            <a:ext cx="3614718" cy="839131"/>
          </a:xfrm>
          <a:prstGeom prst="rect">
            <a:avLst/>
          </a:prstGeom>
        </p:spPr>
      </p:pic>
      <p:sp>
        <p:nvSpPr>
          <p:cNvPr id="5" name="Oval 4">
            <a:extLst>
              <a:ext uri="{FF2B5EF4-FFF2-40B4-BE49-F238E27FC236}">
                <a16:creationId xmlns:a16="http://schemas.microsoft.com/office/drawing/2014/main" id="{19BB3A8B-E82B-6640-AF90-68DB4FAD96C2}"/>
              </a:ext>
            </a:extLst>
          </p:cNvPr>
          <p:cNvSpPr/>
          <p:nvPr/>
        </p:nvSpPr>
        <p:spPr>
          <a:xfrm>
            <a:off x="2356337" y="3163534"/>
            <a:ext cx="855786" cy="12326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DA0EAA-CE7D-7644-8B46-4954591DDEAA}"/>
              </a:ext>
            </a:extLst>
          </p:cNvPr>
          <p:cNvSpPr txBox="1"/>
          <p:nvPr/>
        </p:nvSpPr>
        <p:spPr>
          <a:xfrm>
            <a:off x="259745" y="4465850"/>
            <a:ext cx="470513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window to the right will appear where you can add your introduction:</a:t>
            </a:r>
          </a:p>
        </p:txBody>
      </p:sp>
      <p:pic>
        <p:nvPicPr>
          <p:cNvPr id="8" name="Picture 7">
            <a:extLst>
              <a:ext uri="{FF2B5EF4-FFF2-40B4-BE49-F238E27FC236}">
                <a16:creationId xmlns:a16="http://schemas.microsoft.com/office/drawing/2014/main" id="{F2DDB934-FF64-EE4B-A619-6FEA8A54C44C}"/>
              </a:ext>
            </a:extLst>
          </p:cNvPr>
          <p:cNvPicPr>
            <a:picLocks noChangeAspect="1"/>
          </p:cNvPicPr>
          <p:nvPr/>
        </p:nvPicPr>
        <p:blipFill>
          <a:blip r:embed="rId7"/>
          <a:stretch>
            <a:fillRect/>
          </a:stretch>
        </p:blipFill>
        <p:spPr>
          <a:xfrm>
            <a:off x="6011497" y="638908"/>
            <a:ext cx="2527300" cy="443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FDAE8258-B7FF-A346-B174-70F76E2E6DF0}"/>
              </a:ext>
            </a:extLst>
          </p:cNvPr>
          <p:cNvCxnSpPr>
            <a:cxnSpLocks/>
          </p:cNvCxnSpPr>
          <p:nvPr/>
        </p:nvCxnSpPr>
        <p:spPr>
          <a:xfrm>
            <a:off x="4712678" y="4982310"/>
            <a:ext cx="115462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4F06AA2-5AFF-DB4C-9D64-6A23C8DEDF91}"/>
              </a:ext>
            </a:extLst>
          </p:cNvPr>
          <p:cNvSpPr txBox="1"/>
          <p:nvPr/>
        </p:nvSpPr>
        <p:spPr>
          <a:xfrm>
            <a:off x="259745" y="5173736"/>
            <a:ext cx="84783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have questions during the session, please add them to the Chat box and at the conclusion of our time we will include them in the Q and A.</a:t>
            </a:r>
          </a:p>
        </p:txBody>
      </p:sp>
    </p:spTree>
    <p:extLst>
      <p:ext uri="{BB962C8B-B14F-4D97-AF65-F5344CB8AC3E}">
        <p14:creationId xmlns:p14="http://schemas.microsoft.com/office/powerpoint/2010/main" val="421569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6" name="TextBox 15"/>
          <p:cNvSpPr txBox="1"/>
          <p:nvPr/>
        </p:nvSpPr>
        <p:spPr>
          <a:xfrm>
            <a:off x="1969682" y="990269"/>
            <a:ext cx="678361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Attendees will be able to:</a:t>
            </a:r>
            <a:endParaRPr lang="en-US" sz="2800" dirty="0"/>
          </a:p>
          <a:p>
            <a:pPr marL="285750" lvl="0" indent="-285750">
              <a:buFont typeface="Arial" panose="020B0604020202020204" pitchFamily="34" charset="0"/>
              <a:buChar char="•"/>
            </a:pPr>
            <a:r>
              <a:rPr lang="en-US" dirty="0"/>
              <a:t>How to report data accurately and clearly</a:t>
            </a:r>
            <a:endParaRPr lang="en-US" sz="2800" dirty="0"/>
          </a:p>
          <a:p>
            <a:pPr marL="742950" lvl="1" indent="-285750">
              <a:buFont typeface="Arial" panose="020B0604020202020204" pitchFamily="34" charset="0"/>
              <a:buChar char="•"/>
            </a:pPr>
            <a:r>
              <a:rPr lang="en-US" dirty="0"/>
              <a:t>Summary of Findings that includes frequency/demographic information of students (number of students, level, etc.), date/semester of measure, item/rubric analysis, etc.</a:t>
            </a:r>
            <a:endParaRPr lang="en-US" sz="2800" dirty="0"/>
          </a:p>
          <a:p>
            <a:pPr marL="742950" lvl="1" indent="-285750">
              <a:buFont typeface="Arial" panose="020B0604020202020204" pitchFamily="34" charset="0"/>
              <a:buChar char="•"/>
            </a:pPr>
            <a:r>
              <a:rPr lang="en-US" dirty="0"/>
              <a:t>Sampling Methodology if applicable</a:t>
            </a:r>
            <a:endParaRPr lang="en-US" sz="2800" dirty="0"/>
          </a:p>
          <a:p>
            <a:pPr marL="742950" lvl="1" indent="-285750">
              <a:buFont typeface="Arial" panose="020B0604020202020204" pitchFamily="34" charset="0"/>
              <a:buChar char="•"/>
            </a:pPr>
            <a:r>
              <a:rPr lang="en-US" dirty="0"/>
              <a:t>Include all raw substantiating evidence</a:t>
            </a:r>
            <a:endParaRPr lang="en-US" sz="2800" dirty="0"/>
          </a:p>
          <a:p>
            <a:pPr marL="285750" indent="-285750">
              <a:buFont typeface="Arial" panose="020B0604020202020204" pitchFamily="34" charset="0"/>
              <a:buChar char="•"/>
            </a:pPr>
            <a:r>
              <a:rPr lang="en-US" dirty="0"/>
              <a:t>Peer Review Assessment Findings Rubric</a:t>
            </a:r>
            <a:endParaRPr lang="en-US" sz="9600" dirty="0"/>
          </a:p>
        </p:txBody>
      </p:sp>
      <p:sp>
        <p:nvSpPr>
          <p:cNvPr id="2" name="Rectangle 1"/>
          <p:cNvSpPr/>
          <p:nvPr/>
        </p:nvSpPr>
        <p:spPr>
          <a:xfrm>
            <a:off x="1969682" y="297882"/>
            <a:ext cx="3948517" cy="646331"/>
          </a:xfrm>
          <a:prstGeom prst="rect">
            <a:avLst/>
          </a:prstGeom>
        </p:spPr>
        <p:txBody>
          <a:bodyPr wrap="none">
            <a:spAutoFit/>
          </a:bodyPr>
          <a:lstStyle/>
          <a:p>
            <a:pPr lvl="0"/>
            <a:r>
              <a:rPr lang="en-US" sz="3600" dirty="0">
                <a:solidFill>
                  <a:prstClr val="black"/>
                </a:solidFill>
                <a:latin typeface="Georgia"/>
                <a:cs typeface="Georgia"/>
              </a:rPr>
              <a:t>Workshop Agenda</a:t>
            </a:r>
            <a:endParaRPr lang="en-US" dirty="0">
              <a:solidFill>
                <a:prstClr val="black"/>
              </a:solidFill>
              <a:latin typeface="Arial"/>
              <a:cs typeface="Arial"/>
            </a:endParaRPr>
          </a:p>
        </p:txBody>
      </p:sp>
    </p:spTree>
    <p:extLst>
      <p:ext uri="{BB962C8B-B14F-4D97-AF65-F5344CB8AC3E}">
        <p14:creationId xmlns:p14="http://schemas.microsoft.com/office/powerpoint/2010/main" val="6477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1" name="Rectangle 10"/>
          <p:cNvSpPr/>
          <p:nvPr/>
        </p:nvSpPr>
        <p:spPr>
          <a:xfrm>
            <a:off x="259746" y="297882"/>
            <a:ext cx="7066486" cy="923330"/>
          </a:xfrm>
          <a:prstGeom prst="rect">
            <a:avLst/>
          </a:prstGeom>
        </p:spPr>
        <p:txBody>
          <a:bodyPr wrap="none">
            <a:spAutoFit/>
          </a:bodyPr>
          <a:lstStyle/>
          <a:p>
            <a:pPr lvl="0"/>
            <a:r>
              <a:rPr lang="en-US" sz="3600" dirty="0" err="1">
                <a:solidFill>
                  <a:prstClr val="black"/>
                </a:solidFill>
                <a:latin typeface="Georgia" panose="02040502050405020303" pitchFamily="18" charset="0"/>
                <a:cs typeface="Century Gothic"/>
              </a:rPr>
              <a:t>Taskstream</a:t>
            </a:r>
            <a:r>
              <a:rPr lang="en-US" sz="3600" dirty="0">
                <a:solidFill>
                  <a:prstClr val="black"/>
                </a:solidFill>
                <a:latin typeface="Georgia" panose="02040502050405020303" pitchFamily="18" charset="0"/>
                <a:cs typeface="Century Gothic"/>
              </a:rPr>
              <a:t> Welcome Screen</a:t>
            </a:r>
          </a:p>
          <a:p>
            <a:pPr marL="342900" lvl="0" indent="-342900">
              <a:buFont typeface="Arial"/>
              <a:buChar char="•"/>
            </a:pPr>
            <a:r>
              <a:rPr lang="en-US" dirty="0">
                <a:solidFill>
                  <a:prstClr val="black"/>
                </a:solidFill>
                <a:latin typeface="Calibri" panose="020F0502020204030204" pitchFamily="34" charset="0"/>
                <a:cs typeface="Calibri" panose="020F0502020204030204" pitchFamily="34" charset="0"/>
              </a:rPr>
              <a:t>This screen will show any Programs that you have access to view/edit.</a:t>
            </a:r>
          </a:p>
        </p:txBody>
      </p:sp>
      <p:pic>
        <p:nvPicPr>
          <p:cNvPr id="4" name="Picture 3">
            <a:extLst>
              <a:ext uri="{FF2B5EF4-FFF2-40B4-BE49-F238E27FC236}">
                <a16:creationId xmlns:a16="http://schemas.microsoft.com/office/drawing/2014/main" id="{B513A595-D839-AB48-93E5-98A62E8038E6}"/>
              </a:ext>
            </a:extLst>
          </p:cNvPr>
          <p:cNvPicPr>
            <a:picLocks noChangeAspect="1"/>
          </p:cNvPicPr>
          <p:nvPr/>
        </p:nvPicPr>
        <p:blipFill>
          <a:blip r:embed="rId7"/>
          <a:stretch>
            <a:fillRect/>
          </a:stretch>
        </p:blipFill>
        <p:spPr>
          <a:xfrm>
            <a:off x="224319" y="1164469"/>
            <a:ext cx="8549195" cy="4808922"/>
          </a:xfrm>
          <a:prstGeom prst="rect">
            <a:avLst/>
          </a:prstGeom>
        </p:spPr>
      </p:pic>
    </p:spTree>
    <p:extLst>
      <p:ext uri="{BB962C8B-B14F-4D97-AF65-F5344CB8AC3E}">
        <p14:creationId xmlns:p14="http://schemas.microsoft.com/office/powerpoint/2010/main" val="2264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1" name="Rectangle 10"/>
          <p:cNvSpPr/>
          <p:nvPr/>
        </p:nvSpPr>
        <p:spPr>
          <a:xfrm>
            <a:off x="259746" y="297882"/>
            <a:ext cx="6748001" cy="923330"/>
          </a:xfrm>
          <a:prstGeom prst="rect">
            <a:avLst/>
          </a:prstGeom>
        </p:spPr>
        <p:txBody>
          <a:bodyPr wrap="none">
            <a:spAutoFit/>
          </a:bodyPr>
          <a:lstStyle/>
          <a:p>
            <a:pPr lvl="0"/>
            <a:r>
              <a:rPr lang="en-US" sz="3600" dirty="0">
                <a:solidFill>
                  <a:prstClr val="black"/>
                </a:solidFill>
                <a:latin typeface="Georgia" panose="02040502050405020303" pitchFamily="18" charset="0"/>
                <a:cs typeface="Century Gothic"/>
              </a:rPr>
              <a:t>Workspace Landing Screen</a:t>
            </a:r>
          </a:p>
          <a:p>
            <a:pPr marL="342900" lvl="0" indent="-342900">
              <a:buFont typeface="Arial"/>
              <a:buChar char="•"/>
            </a:pPr>
            <a:r>
              <a:rPr lang="en-US" dirty="0">
                <a:solidFill>
                  <a:prstClr val="black"/>
                </a:solidFill>
                <a:latin typeface="Calibri" panose="020F0502020204030204" pitchFamily="34" charset="0"/>
                <a:cs typeface="Calibri" panose="020F0502020204030204" pitchFamily="34" charset="0"/>
              </a:rPr>
              <a:t>This is the initial screen you will see when you select a Workspace.</a:t>
            </a:r>
          </a:p>
        </p:txBody>
      </p:sp>
      <p:pic>
        <p:nvPicPr>
          <p:cNvPr id="4" name="Picture 3">
            <a:extLst>
              <a:ext uri="{FF2B5EF4-FFF2-40B4-BE49-F238E27FC236}">
                <a16:creationId xmlns:a16="http://schemas.microsoft.com/office/drawing/2014/main" id="{06279DBF-81D3-1D4F-A06D-2D811BC2CC1C}"/>
              </a:ext>
            </a:extLst>
          </p:cNvPr>
          <p:cNvPicPr>
            <a:picLocks noChangeAspect="1"/>
          </p:cNvPicPr>
          <p:nvPr/>
        </p:nvPicPr>
        <p:blipFill rotWithShape="1">
          <a:blip r:embed="rId7"/>
          <a:srcRect t="9890"/>
          <a:stretch/>
        </p:blipFill>
        <p:spPr>
          <a:xfrm>
            <a:off x="0" y="1268279"/>
            <a:ext cx="9144000" cy="4634767"/>
          </a:xfrm>
          <a:prstGeom prst="rect">
            <a:avLst/>
          </a:prstGeom>
        </p:spPr>
      </p:pic>
    </p:spTree>
    <p:extLst>
      <p:ext uri="{BB962C8B-B14F-4D97-AF65-F5344CB8AC3E}">
        <p14:creationId xmlns:p14="http://schemas.microsoft.com/office/powerpoint/2010/main" val="379487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Rectangle 13"/>
          <p:cNvSpPr/>
          <p:nvPr/>
        </p:nvSpPr>
        <p:spPr>
          <a:xfrm>
            <a:off x="259746" y="297882"/>
            <a:ext cx="3602268" cy="646331"/>
          </a:xfrm>
          <a:prstGeom prst="rect">
            <a:avLst/>
          </a:prstGeom>
        </p:spPr>
        <p:txBody>
          <a:bodyPr wrap="none">
            <a:spAutoFit/>
          </a:bodyPr>
          <a:lstStyle/>
          <a:p>
            <a:pPr lvl="0"/>
            <a:r>
              <a:rPr lang="en-US" sz="3600" dirty="0">
                <a:solidFill>
                  <a:prstClr val="black"/>
                </a:solidFill>
                <a:latin typeface="Georgia" panose="02040502050405020303" pitchFamily="18" charset="0"/>
                <a:cs typeface="Century Gothic"/>
              </a:rPr>
              <a:t>Assessment Plan</a:t>
            </a:r>
            <a:endParaRPr lang="en-US" dirty="0">
              <a:solidFill>
                <a:prstClr val="black"/>
              </a:solidFill>
              <a:latin typeface="Georgia" panose="02040502050405020303" pitchFamily="18" charset="0"/>
              <a:cs typeface="Century Gothic"/>
            </a:endParaRPr>
          </a:p>
        </p:txBody>
      </p:sp>
      <p:pic>
        <p:nvPicPr>
          <p:cNvPr id="4" name="Picture 3">
            <a:extLst>
              <a:ext uri="{FF2B5EF4-FFF2-40B4-BE49-F238E27FC236}">
                <a16:creationId xmlns:a16="http://schemas.microsoft.com/office/drawing/2014/main" id="{6865063A-CCCB-8A47-9F77-B0812689C3CC}"/>
              </a:ext>
            </a:extLst>
          </p:cNvPr>
          <p:cNvPicPr>
            <a:picLocks noChangeAspect="1"/>
          </p:cNvPicPr>
          <p:nvPr/>
        </p:nvPicPr>
        <p:blipFill>
          <a:blip r:embed="rId7"/>
          <a:stretch>
            <a:fillRect/>
          </a:stretch>
        </p:blipFill>
        <p:spPr>
          <a:xfrm>
            <a:off x="0" y="857250"/>
            <a:ext cx="9144000" cy="5143500"/>
          </a:xfrm>
          <a:prstGeom prst="rect">
            <a:avLst/>
          </a:prstGeom>
        </p:spPr>
      </p:pic>
    </p:spTree>
    <p:extLst>
      <p:ext uri="{BB962C8B-B14F-4D97-AF65-F5344CB8AC3E}">
        <p14:creationId xmlns:p14="http://schemas.microsoft.com/office/powerpoint/2010/main" val="294962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5418471" cy="646331"/>
          </a:xfrm>
          <a:prstGeom prst="rect">
            <a:avLst/>
          </a:prstGeom>
        </p:spPr>
        <p:txBody>
          <a:bodyPr wrap="none">
            <a:spAutoFit/>
          </a:bodyPr>
          <a:lstStyle/>
          <a:p>
            <a:pPr lvl="0"/>
            <a:r>
              <a:rPr lang="en-US" sz="3600" dirty="0">
                <a:solidFill>
                  <a:prstClr val="black"/>
                </a:solidFill>
                <a:latin typeface="Georgia"/>
                <a:cs typeface="Georgia"/>
              </a:rPr>
              <a:t>Direct Measure Examples</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3C93E18C-A39E-0E48-B565-6D35C20505E0}"/>
              </a:ext>
            </a:extLst>
          </p:cNvPr>
          <p:cNvPicPr>
            <a:picLocks noChangeAspect="1"/>
          </p:cNvPicPr>
          <p:nvPr/>
        </p:nvPicPr>
        <p:blipFill>
          <a:blip r:embed="rId6"/>
          <a:stretch>
            <a:fillRect/>
          </a:stretch>
        </p:blipFill>
        <p:spPr>
          <a:xfrm>
            <a:off x="1866940" y="929618"/>
            <a:ext cx="7017314" cy="2350022"/>
          </a:xfrm>
          <a:prstGeom prst="rect">
            <a:avLst/>
          </a:prstGeom>
        </p:spPr>
      </p:pic>
      <p:pic>
        <p:nvPicPr>
          <p:cNvPr id="9" name="Picture 8">
            <a:extLst>
              <a:ext uri="{FF2B5EF4-FFF2-40B4-BE49-F238E27FC236}">
                <a16:creationId xmlns:a16="http://schemas.microsoft.com/office/drawing/2014/main" id="{F4B8BD7D-0997-944A-87D1-0040F39EA3A5}"/>
              </a:ext>
            </a:extLst>
          </p:cNvPr>
          <p:cNvPicPr>
            <a:picLocks noChangeAspect="1"/>
          </p:cNvPicPr>
          <p:nvPr/>
        </p:nvPicPr>
        <p:blipFill>
          <a:blip r:embed="rId7"/>
          <a:stretch>
            <a:fillRect/>
          </a:stretch>
        </p:blipFill>
        <p:spPr>
          <a:xfrm>
            <a:off x="1870806" y="3279640"/>
            <a:ext cx="7013448" cy="3089625"/>
          </a:xfrm>
          <a:prstGeom prst="rect">
            <a:avLst/>
          </a:prstGeom>
        </p:spPr>
      </p:pic>
    </p:spTree>
    <p:extLst>
      <p:ext uri="{BB962C8B-B14F-4D97-AF65-F5344CB8AC3E}">
        <p14:creationId xmlns:p14="http://schemas.microsoft.com/office/powerpoint/2010/main" val="279049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5788764" cy="646331"/>
          </a:xfrm>
          <a:prstGeom prst="rect">
            <a:avLst/>
          </a:prstGeom>
        </p:spPr>
        <p:txBody>
          <a:bodyPr wrap="none">
            <a:spAutoFit/>
          </a:bodyPr>
          <a:lstStyle/>
          <a:p>
            <a:pPr lvl="0"/>
            <a:r>
              <a:rPr lang="en-US" sz="3600" dirty="0">
                <a:solidFill>
                  <a:prstClr val="black"/>
                </a:solidFill>
                <a:latin typeface="Georgia"/>
                <a:cs typeface="Georgia"/>
              </a:rPr>
              <a:t>Indirect Measure Examples</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65497A3B-3C3E-154F-AF44-43051B24EAD8}"/>
              </a:ext>
            </a:extLst>
          </p:cNvPr>
          <p:cNvPicPr>
            <a:picLocks noChangeAspect="1"/>
          </p:cNvPicPr>
          <p:nvPr/>
        </p:nvPicPr>
        <p:blipFill>
          <a:blip r:embed="rId6"/>
          <a:stretch>
            <a:fillRect/>
          </a:stretch>
        </p:blipFill>
        <p:spPr>
          <a:xfrm>
            <a:off x="1870806" y="944213"/>
            <a:ext cx="7013448" cy="2183505"/>
          </a:xfrm>
          <a:prstGeom prst="rect">
            <a:avLst/>
          </a:prstGeom>
        </p:spPr>
      </p:pic>
      <p:pic>
        <p:nvPicPr>
          <p:cNvPr id="9" name="Picture 8">
            <a:extLst>
              <a:ext uri="{FF2B5EF4-FFF2-40B4-BE49-F238E27FC236}">
                <a16:creationId xmlns:a16="http://schemas.microsoft.com/office/drawing/2014/main" id="{C219F3ED-5E47-C347-A95D-A7974A27C7B5}"/>
              </a:ext>
            </a:extLst>
          </p:cNvPr>
          <p:cNvPicPr>
            <a:picLocks noChangeAspect="1"/>
          </p:cNvPicPr>
          <p:nvPr/>
        </p:nvPicPr>
        <p:blipFill>
          <a:blip r:embed="rId7"/>
          <a:stretch>
            <a:fillRect/>
          </a:stretch>
        </p:blipFill>
        <p:spPr>
          <a:xfrm>
            <a:off x="1870806" y="3180971"/>
            <a:ext cx="7013448" cy="2774381"/>
          </a:xfrm>
          <a:prstGeom prst="rect">
            <a:avLst/>
          </a:prstGeom>
        </p:spPr>
      </p:pic>
    </p:spTree>
    <p:extLst>
      <p:ext uri="{BB962C8B-B14F-4D97-AF65-F5344CB8AC3E}">
        <p14:creationId xmlns:p14="http://schemas.microsoft.com/office/powerpoint/2010/main" val="35588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Rectangle 13"/>
          <p:cNvSpPr/>
          <p:nvPr/>
        </p:nvSpPr>
        <p:spPr>
          <a:xfrm>
            <a:off x="259746" y="297882"/>
            <a:ext cx="6756978" cy="923330"/>
          </a:xfrm>
          <a:prstGeom prst="rect">
            <a:avLst/>
          </a:prstGeom>
        </p:spPr>
        <p:txBody>
          <a:bodyPr wrap="none">
            <a:spAutoFit/>
          </a:bodyPr>
          <a:lstStyle/>
          <a:p>
            <a:pPr lvl="0"/>
            <a:r>
              <a:rPr lang="en-US" sz="3600" dirty="0">
                <a:solidFill>
                  <a:prstClr val="black"/>
                </a:solidFill>
                <a:latin typeface="Georgia" panose="02040502050405020303" pitchFamily="18" charset="0"/>
                <a:cs typeface="Century Gothic"/>
              </a:rPr>
              <a:t>Assessment Plan Reporting Tips</a:t>
            </a:r>
          </a:p>
          <a:p>
            <a:pPr lvl="0"/>
            <a:r>
              <a:rPr lang="en-US" dirty="0">
                <a:solidFill>
                  <a:prstClr val="black"/>
                </a:solidFill>
                <a:latin typeface="Calibri" panose="020F0502020204030204" pitchFamily="34" charset="0"/>
                <a:cs typeface="Calibri" panose="020F0502020204030204" pitchFamily="34" charset="0"/>
              </a:rPr>
              <a:t>Definition of Measure and Alignment between Measure and Outcome</a:t>
            </a:r>
          </a:p>
        </p:txBody>
      </p:sp>
      <p:sp>
        <p:nvSpPr>
          <p:cNvPr id="4" name="TextBox 3"/>
          <p:cNvSpPr txBox="1"/>
          <p:nvPr/>
        </p:nvSpPr>
        <p:spPr>
          <a:xfrm>
            <a:off x="380199" y="1310523"/>
            <a:ext cx="8357889" cy="1815882"/>
          </a:xfrm>
          <a:prstGeom prst="rect">
            <a:avLst/>
          </a:prstGeom>
          <a:noFill/>
        </p:spPr>
        <p:txBody>
          <a:bodyPr wrap="square" rtlCol="0">
            <a:spAutoFit/>
          </a:bodyPr>
          <a:lstStyle/>
          <a:p>
            <a:r>
              <a:rPr lang="en-US" sz="1400" dirty="0"/>
              <a:t>-For best practice, include multiple measures (either multiple directs (exam, rubrics, etc.) or ideally at least one direct and one indirect (student survey, focus group, etc.)) that “speak” directly to the outcome(s) being measured with a clear alignment between verb(s) used and type of instrument “measuring” student success. i.e. “identify” is applicable when using a multiple choice exam, while “analyze” can be used with a rubric assessing a speech or paper.</a:t>
            </a:r>
          </a:p>
          <a:p>
            <a:endParaRPr lang="en-US" sz="1400" dirty="0"/>
          </a:p>
          <a:p>
            <a:r>
              <a:rPr lang="en-US" sz="1400" dirty="0"/>
              <a:t>-Please refer to the graphic below for “Exemplary” assessment plan reporting suggestions (For the Peer Review rubric in totality, please see attachment to this email.):</a:t>
            </a:r>
          </a:p>
        </p:txBody>
      </p:sp>
      <p:pic>
        <p:nvPicPr>
          <p:cNvPr id="9" name="Picture 8" descr="Screen Shot 2019-05-06 at 10.27.3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9123" y="3251863"/>
            <a:ext cx="3104515" cy="2670967"/>
          </a:xfrm>
          <a:prstGeom prst="rect">
            <a:avLst/>
          </a:prstGeom>
        </p:spPr>
      </p:pic>
    </p:spTree>
    <p:extLst>
      <p:ext uri="{BB962C8B-B14F-4D97-AF65-F5344CB8AC3E}">
        <p14:creationId xmlns:p14="http://schemas.microsoft.com/office/powerpoint/2010/main" val="322142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666</Words>
  <Application>Microsoft Macintosh PowerPoint</Application>
  <PresentationFormat>On-screen Show (4:3)</PresentationFormat>
  <Paragraphs>79</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Microsoft Office User</cp:lastModifiedBy>
  <cp:revision>41</cp:revision>
  <cp:lastPrinted>2013-08-23T22:03:43Z</cp:lastPrinted>
  <dcterms:created xsi:type="dcterms:W3CDTF">2013-08-23T15:55:02Z</dcterms:created>
  <dcterms:modified xsi:type="dcterms:W3CDTF">2020-07-09T21:05:32Z</dcterms:modified>
</cp:coreProperties>
</file>